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10" r:id="rId4"/>
    <p:sldId id="258" r:id="rId5"/>
    <p:sldId id="260" r:id="rId6"/>
    <p:sldId id="259" r:id="rId7"/>
    <p:sldId id="280" r:id="rId8"/>
    <p:sldId id="311" r:id="rId9"/>
    <p:sldId id="312" r:id="rId10"/>
    <p:sldId id="313" r:id="rId11"/>
    <p:sldId id="314" r:id="rId12"/>
    <p:sldId id="264" r:id="rId13"/>
    <p:sldId id="261" r:id="rId1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Museo 700" panose="02000000000000000000" pitchFamily="50" charset="-94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verpass Black" panose="020B0604020202020204" charset="-94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CE1A7C-0734-46DC-926E-1471B1921A97}">
  <a:tblStyle styleId="{E9CE1A7C-0734-46DC-926E-1471B1921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4" r:id="rId8"/>
    <p:sldLayoutId id="2147483671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4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720000" y="213494"/>
            <a:ext cx="7861110" cy="1699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800" dirty="0" err="1"/>
              <a:t>Neural</a:t>
            </a:r>
            <a:r>
              <a:rPr lang="tr-TR" sz="4800" dirty="0"/>
              <a:t> Machine </a:t>
            </a:r>
            <a:r>
              <a:rPr lang="tr-TR" sz="4800" dirty="0" err="1"/>
              <a:t>Translation</a:t>
            </a:r>
            <a:r>
              <a:rPr lang="tr-TR" sz="4800" dirty="0"/>
              <a:t> </a:t>
            </a:r>
            <a:r>
              <a:rPr lang="tr-TR" sz="4800" dirty="0" err="1"/>
              <a:t>Tool</a:t>
            </a:r>
            <a:endParaRPr sz="48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090901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Oğuz Kaan İmamoğlu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Data </a:t>
            </a:r>
            <a:r>
              <a:rPr lang="tr-TR" dirty="0" err="1"/>
              <a:t>Science</a:t>
            </a:r>
            <a:r>
              <a:rPr lang="tr-TR" dirty="0"/>
              <a:t> </a:t>
            </a:r>
            <a:r>
              <a:rPr lang="tr-TR" dirty="0" err="1"/>
              <a:t>Intern</a:t>
            </a:r>
            <a:endParaRPr lang="tr-T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Bilkent </a:t>
            </a:r>
            <a:r>
              <a:rPr lang="tr-TR" dirty="0" err="1"/>
              <a:t>University</a:t>
            </a:r>
            <a:r>
              <a:rPr lang="tr-TR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Science</a:t>
            </a:r>
            <a:r>
              <a:rPr lang="tr-TR" dirty="0"/>
              <a:t> - IV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EF1FCC6-4A19-496A-94F6-E59EBA8D06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617807B-BAAC-496D-ADAF-91E37BDFC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CBE660-26E6-4862-B1B9-D7D882E7E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234" y="2150058"/>
            <a:ext cx="940843" cy="940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0C4FBA4-C36F-4C55-8882-1CBC66EED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3B8726-A77E-484B-8AA6-6A1BB712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298" y="92312"/>
            <a:ext cx="4985404" cy="999372"/>
          </a:xfrm>
        </p:spPr>
        <p:txBody>
          <a:bodyPr/>
          <a:lstStyle/>
          <a:p>
            <a:r>
              <a:rPr lang="tr-TR" sz="3200" dirty="0" err="1"/>
              <a:t>Funny</a:t>
            </a:r>
            <a:r>
              <a:rPr lang="tr-TR" sz="3200" dirty="0"/>
              <a:t> </a:t>
            </a:r>
            <a:r>
              <a:rPr lang="tr-TR" sz="3200" dirty="0" err="1"/>
              <a:t>Blunders</a:t>
            </a:r>
            <a:endParaRPr lang="en-US" sz="32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C813BCC-187C-4A1D-B126-04E46BE63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84B7D41-7FE2-43DA-B08D-15957962D42A}"/>
              </a:ext>
            </a:extLst>
          </p:cNvPr>
          <p:cNvSpPr txBox="1"/>
          <p:nvPr/>
        </p:nvSpPr>
        <p:spPr>
          <a:xfrm>
            <a:off x="758019" y="1305734"/>
            <a:ext cx="21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ütfen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aşağıdakileri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deneyimleyip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deneyimlemediğinizi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belirtin</a:t>
            </a:r>
            <a:endParaRPr lang="en-US" sz="1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68E37FE-9E78-4345-BAD0-021159C7599A}"/>
              </a:ext>
            </a:extLst>
          </p:cNvPr>
          <p:cNvSpPr txBox="1"/>
          <p:nvPr/>
        </p:nvSpPr>
        <p:spPr>
          <a:xfrm>
            <a:off x="4013433" y="1438262"/>
            <a:ext cx="219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please list the following symptoms</a:t>
            </a:r>
            <a:endParaRPr lang="en-US" sz="1200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813D757-D1C0-4361-9250-175FBC7F628D}"/>
              </a:ext>
            </a:extLst>
          </p:cNvPr>
          <p:cNvSpPr txBox="1"/>
          <p:nvPr/>
        </p:nvSpPr>
        <p:spPr>
          <a:xfrm>
            <a:off x="4516554" y="2407658"/>
            <a:ext cx="2190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acknowledge that the information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have provided above is correct and or what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 have care of your music can be true and are accurate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FC52B73-81C2-4E7A-A4F1-7F7145987E2C}"/>
              </a:ext>
            </a:extLst>
          </p:cNvPr>
          <p:cNvSpPr txBox="1"/>
          <p:nvPr/>
        </p:nvSpPr>
        <p:spPr>
          <a:xfrm>
            <a:off x="1385816" y="2545105"/>
            <a:ext cx="21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erdiğim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bilgilerin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doğru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eksiksiz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olduğunu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kabul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ediyorum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20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4A5AA98-69A6-4D1E-9AEF-D8BA08158700}"/>
              </a:ext>
            </a:extLst>
          </p:cNvPr>
          <p:cNvSpPr txBox="1"/>
          <p:nvPr/>
        </p:nvSpPr>
        <p:spPr>
          <a:xfrm>
            <a:off x="2147537" y="3815705"/>
            <a:ext cx="2424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Evden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çalışabilir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misiniz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en-US" sz="12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9315AE7-CE9C-417D-B48C-849306D1B892}"/>
              </a:ext>
            </a:extLst>
          </p:cNvPr>
          <p:cNvSpPr txBox="1"/>
          <p:nvPr/>
        </p:nvSpPr>
        <p:spPr>
          <a:xfrm>
            <a:off x="4965364" y="3912965"/>
            <a:ext cx="2477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ould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you study the house ?</a:t>
            </a:r>
            <a:endParaRPr lang="en-US" sz="1200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BF36761-4931-4614-9456-2B9439C1BBA1}"/>
              </a:ext>
            </a:extLst>
          </p:cNvPr>
          <p:cNvSpPr/>
          <p:nvPr/>
        </p:nvSpPr>
        <p:spPr>
          <a:xfrm>
            <a:off x="634621" y="1173707"/>
            <a:ext cx="2490716" cy="9212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F70015A1-CEE1-4A1B-B74F-F558998E95B1}"/>
              </a:ext>
            </a:extLst>
          </p:cNvPr>
          <p:cNvSpPr/>
          <p:nvPr/>
        </p:nvSpPr>
        <p:spPr>
          <a:xfrm>
            <a:off x="3829757" y="1305734"/>
            <a:ext cx="2059252" cy="7891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D91188B2-A587-4004-8986-C25E23005476}"/>
              </a:ext>
            </a:extLst>
          </p:cNvPr>
          <p:cNvSpPr/>
          <p:nvPr/>
        </p:nvSpPr>
        <p:spPr>
          <a:xfrm>
            <a:off x="1085566" y="2407658"/>
            <a:ext cx="2490716" cy="9212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468B1B25-E3B3-4294-AB56-D92D5360B89A}"/>
              </a:ext>
            </a:extLst>
          </p:cNvPr>
          <p:cNvSpPr/>
          <p:nvPr/>
        </p:nvSpPr>
        <p:spPr>
          <a:xfrm>
            <a:off x="4326618" y="2348330"/>
            <a:ext cx="2710787" cy="11343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5BFB4A0-205A-492A-9288-CCDC9D6F21B7}"/>
              </a:ext>
            </a:extLst>
          </p:cNvPr>
          <p:cNvSpPr/>
          <p:nvPr/>
        </p:nvSpPr>
        <p:spPr>
          <a:xfrm>
            <a:off x="2079298" y="3559605"/>
            <a:ext cx="2059252" cy="7891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016C4FEB-C342-4354-AABB-45372589ED03}"/>
              </a:ext>
            </a:extLst>
          </p:cNvPr>
          <p:cNvSpPr/>
          <p:nvPr/>
        </p:nvSpPr>
        <p:spPr>
          <a:xfrm>
            <a:off x="4937211" y="3698105"/>
            <a:ext cx="2059252" cy="7891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erbest Form: Şekil 24">
            <a:extLst>
              <a:ext uri="{FF2B5EF4-FFF2-40B4-BE49-F238E27FC236}">
                <a16:creationId xmlns:a16="http://schemas.microsoft.com/office/drawing/2014/main" id="{3A1D9572-58CC-485B-B835-65F86B935A18}"/>
              </a:ext>
            </a:extLst>
          </p:cNvPr>
          <p:cNvSpPr/>
          <p:nvPr/>
        </p:nvSpPr>
        <p:spPr>
          <a:xfrm>
            <a:off x="4155743" y="3800375"/>
            <a:ext cx="791570" cy="266658"/>
          </a:xfrm>
          <a:custGeom>
            <a:avLst/>
            <a:gdLst>
              <a:gd name="connsiteX0" fmla="*/ 0 w 791570"/>
              <a:gd name="connsiteY0" fmla="*/ 212067 h 266658"/>
              <a:gd name="connsiteX1" fmla="*/ 341194 w 791570"/>
              <a:gd name="connsiteY1" fmla="*/ 526 h 266658"/>
              <a:gd name="connsiteX2" fmla="*/ 791570 w 791570"/>
              <a:gd name="connsiteY2" fmla="*/ 266658 h 26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570" h="266658">
                <a:moveTo>
                  <a:pt x="0" y="212067"/>
                </a:moveTo>
                <a:cubicBezTo>
                  <a:pt x="104633" y="101747"/>
                  <a:pt x="209266" y="-8573"/>
                  <a:pt x="341194" y="526"/>
                </a:cubicBezTo>
                <a:cubicBezTo>
                  <a:pt x="473122" y="9624"/>
                  <a:pt x="632346" y="138141"/>
                  <a:pt x="791570" y="26665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rbest Form: Şekil 25">
            <a:extLst>
              <a:ext uri="{FF2B5EF4-FFF2-40B4-BE49-F238E27FC236}">
                <a16:creationId xmlns:a16="http://schemas.microsoft.com/office/drawing/2014/main" id="{AC0B7967-E82C-4F09-B73E-A2F297D7B29D}"/>
              </a:ext>
            </a:extLst>
          </p:cNvPr>
          <p:cNvSpPr/>
          <p:nvPr/>
        </p:nvSpPr>
        <p:spPr>
          <a:xfrm>
            <a:off x="3582537" y="2722728"/>
            <a:ext cx="750627" cy="546682"/>
          </a:xfrm>
          <a:custGeom>
            <a:avLst/>
            <a:gdLst>
              <a:gd name="connsiteX0" fmla="*/ 0 w 750627"/>
              <a:gd name="connsiteY0" fmla="*/ 95535 h 546682"/>
              <a:gd name="connsiteX1" fmla="*/ 375314 w 750627"/>
              <a:gd name="connsiteY1" fmla="*/ 545911 h 546682"/>
              <a:gd name="connsiteX2" fmla="*/ 750627 w 750627"/>
              <a:gd name="connsiteY2" fmla="*/ 0 h 54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627" h="546682">
                <a:moveTo>
                  <a:pt x="0" y="95535"/>
                </a:moveTo>
                <a:cubicBezTo>
                  <a:pt x="125105" y="328684"/>
                  <a:pt x="250210" y="561833"/>
                  <a:pt x="375314" y="545911"/>
                </a:cubicBezTo>
                <a:cubicBezTo>
                  <a:pt x="500418" y="529989"/>
                  <a:pt x="625522" y="264994"/>
                  <a:pt x="7506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erbest Form: Şekil 26">
            <a:extLst>
              <a:ext uri="{FF2B5EF4-FFF2-40B4-BE49-F238E27FC236}">
                <a16:creationId xmlns:a16="http://schemas.microsoft.com/office/drawing/2014/main" id="{CE21D6A1-CF0B-4EBB-BB03-4B7AB4288CA3}"/>
              </a:ext>
            </a:extLst>
          </p:cNvPr>
          <p:cNvSpPr/>
          <p:nvPr/>
        </p:nvSpPr>
        <p:spPr>
          <a:xfrm>
            <a:off x="3104866" y="1379064"/>
            <a:ext cx="716507" cy="511909"/>
          </a:xfrm>
          <a:custGeom>
            <a:avLst/>
            <a:gdLst>
              <a:gd name="connsiteX0" fmla="*/ 0 w 716507"/>
              <a:gd name="connsiteY0" fmla="*/ 190429 h 511909"/>
              <a:gd name="connsiteX1" fmla="*/ 354841 w 716507"/>
              <a:gd name="connsiteY1" fmla="*/ 13008 h 511909"/>
              <a:gd name="connsiteX2" fmla="*/ 416256 w 716507"/>
              <a:gd name="connsiteY2" fmla="*/ 504327 h 511909"/>
              <a:gd name="connsiteX3" fmla="*/ 716507 w 716507"/>
              <a:gd name="connsiteY3" fmla="*/ 265491 h 51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507" h="511909">
                <a:moveTo>
                  <a:pt x="0" y="190429"/>
                </a:moveTo>
                <a:cubicBezTo>
                  <a:pt x="142732" y="75560"/>
                  <a:pt x="285465" y="-39308"/>
                  <a:pt x="354841" y="13008"/>
                </a:cubicBezTo>
                <a:cubicBezTo>
                  <a:pt x="424217" y="65324"/>
                  <a:pt x="355978" y="462246"/>
                  <a:pt x="416256" y="504327"/>
                </a:cubicBezTo>
                <a:cubicBezTo>
                  <a:pt x="476534" y="546408"/>
                  <a:pt x="596520" y="405949"/>
                  <a:pt x="716507" y="2654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688500" y="1721747"/>
            <a:ext cx="7704000" cy="74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[1]"Neural machine translation with attention  |  Text  |  TensorFlow",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TensorFlow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2021. [Online]. Available: https://www.tensorflow.org/text/tutorials/nmt_with_attention. [Accessed: 07- Jul- 2021].</a:t>
            </a:r>
            <a:endParaRPr lang="tr-TR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[2]"Tab-delimited Bilingual Sentence Pairs from the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Tatoeba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Project (Good for Anki and Similar Flashcard Applications)", 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Manythings.org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2021. [Online]. Available: http://www.manythings.org/anki/. [Accessed: 07- Jul- 2021].</a:t>
            </a:r>
            <a:endParaRPr sz="1000" dirty="0">
              <a:latin typeface="Museo 700" panose="02000000000000000000" pitchFamily="50" charset="-94"/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960F42-52E2-4AD9-AD26-13DB6E07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5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tr-TR" dirty="0"/>
              <a:t>Special </a:t>
            </a:r>
            <a:r>
              <a:rPr lang="tr-TR" dirty="0" err="1"/>
              <a:t>thanks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my</a:t>
            </a:r>
            <a:r>
              <a:rPr lang="tr-TR" dirty="0"/>
              <a:t> </a:t>
            </a:r>
            <a:r>
              <a:rPr lang="tr-TR" dirty="0" err="1"/>
              <a:t>mentor</a:t>
            </a:r>
            <a:r>
              <a:rPr lang="tr-TR" dirty="0"/>
              <a:t>, Ömer Orkun Akpınar</a:t>
            </a:r>
            <a:endParaRPr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05144BC-317D-4362-BC1A-F5B7FED9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579256" y="3094114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a </a:t>
            </a:r>
            <a:r>
              <a:rPr lang="tr-TR" dirty="0" err="1"/>
              <a:t>great</a:t>
            </a:r>
            <a:r>
              <a:rPr lang="tr-TR" dirty="0"/>
              <a:t>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me </a:t>
            </a:r>
            <a:r>
              <a:rPr lang="tr-TR" dirty="0" err="1"/>
              <a:t>to</a:t>
            </a:r>
            <a:r>
              <a:rPr lang="tr-TR" dirty="0"/>
              <a:t> do an </a:t>
            </a:r>
            <a:r>
              <a:rPr lang="tr-TR" dirty="0" err="1"/>
              <a:t>internship</a:t>
            </a:r>
            <a:r>
              <a:rPr lang="tr-TR" dirty="0"/>
              <a:t> at </a:t>
            </a:r>
            <a:r>
              <a:rPr lang="tr-TR" dirty="0" err="1">
                <a:solidFill>
                  <a:srgbClr val="FA8900"/>
                </a:solidFill>
              </a:rPr>
              <a:t>Jotform</a:t>
            </a:r>
            <a:endParaRPr b="1" dirty="0">
              <a:solidFill>
                <a:srgbClr val="FA8900"/>
              </a:solidFill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532534" y="1893418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rgbClr val="FA8900"/>
                </a:solidFill>
              </a:rPr>
              <a:t>Thank</a:t>
            </a:r>
            <a:r>
              <a:rPr lang="tr-TR" dirty="0">
                <a:solidFill>
                  <a:srgbClr val="FA8900"/>
                </a:solidFill>
              </a:rPr>
              <a:t> </a:t>
            </a:r>
            <a:r>
              <a:rPr lang="tr-TR" dirty="0" err="1">
                <a:solidFill>
                  <a:srgbClr val="FA8900"/>
                </a:solidFill>
              </a:rPr>
              <a:t>You</a:t>
            </a:r>
            <a:r>
              <a:rPr lang="tr-TR" dirty="0">
                <a:solidFill>
                  <a:srgbClr val="FA8900"/>
                </a:solidFill>
              </a:rPr>
              <a:t> </a:t>
            </a:r>
            <a:r>
              <a:rPr lang="tr-TR" dirty="0" err="1">
                <a:solidFill>
                  <a:srgbClr val="FA8900"/>
                </a:solidFill>
              </a:rPr>
              <a:t>Jotformers</a:t>
            </a:r>
            <a:r>
              <a:rPr lang="tr-TR" dirty="0">
                <a:solidFill>
                  <a:srgbClr val="FA8900"/>
                </a:solidFill>
              </a:rPr>
              <a:t> !</a:t>
            </a:r>
            <a:endParaRPr dirty="0">
              <a:solidFill>
                <a:srgbClr val="FA8900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0E902F5-1798-41BC-A074-C334FD92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688500" y="1721747"/>
            <a:ext cx="7704000" cy="745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sz="1400" dirty="0">
                <a:latin typeface="Museo 700" panose="02000000000000000000" pitchFamily="50" charset="-94"/>
              </a:rPr>
              <a:t>‘</a:t>
            </a:r>
            <a:r>
              <a:rPr lang="en-US" sz="1400" dirty="0">
                <a:latin typeface="Museo 700" panose="02000000000000000000" pitchFamily="50" charset="-94"/>
              </a:rPr>
              <a:t>A language translation tool: By using different neural network approaches, a language transformation tool which will work on several languages</a:t>
            </a:r>
            <a:r>
              <a:rPr lang="tr-TR" sz="1400" dirty="0">
                <a:latin typeface="Museo 700" panose="02000000000000000000" pitchFamily="50" charset="-94"/>
              </a:rPr>
              <a:t>’</a:t>
            </a:r>
            <a:endParaRPr sz="1400" dirty="0">
              <a:latin typeface="Museo 700" panose="02000000000000000000" pitchFamily="50" charset="-94"/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Project Definition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960F42-52E2-4AD9-AD26-13DB6E07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5CFF3248-65B5-413C-9033-9096A8DE1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Steps</a:t>
            </a:r>
            <a:r>
              <a:rPr lang="tr-TR" dirty="0"/>
              <a:t> of a Data </a:t>
            </a:r>
            <a:r>
              <a:rPr lang="tr-TR" dirty="0" err="1"/>
              <a:t>Science</a:t>
            </a:r>
            <a:r>
              <a:rPr lang="tr-TR" dirty="0"/>
              <a:t> Project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B10665B-C20A-4BBC-A701-810B2CD62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33" y="1529331"/>
            <a:ext cx="5362575" cy="24669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2887228-9451-4BDB-833A-F5FB74AE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5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192162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Steps</a:t>
            </a:r>
            <a:r>
              <a:rPr lang="tr-TR" dirty="0"/>
              <a:t> of My Project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30769" y="1277713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60489" y="1274188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991148" y="1274188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771217" y="136203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201600" y="136322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2885794" y="136322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798799" y="14795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Extend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Datasets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702663" y="2057363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 err="1"/>
              <a:t>See</a:t>
            </a:r>
            <a:r>
              <a:rPr lang="tr-TR" sz="1200" dirty="0"/>
              <a:t> </a:t>
            </a:r>
            <a:r>
              <a:rPr lang="tr-TR" sz="1200" dirty="0" err="1"/>
              <a:t>results</a:t>
            </a:r>
            <a:r>
              <a:rPr lang="tr-TR" sz="1200" dirty="0"/>
              <a:t> are not </a:t>
            </a:r>
            <a:r>
              <a:rPr lang="tr-TR" sz="1200" dirty="0" err="1"/>
              <a:t>accurate</a:t>
            </a:r>
            <a:r>
              <a:rPr lang="tr-TR" sz="1200" dirty="0"/>
              <a:t> </a:t>
            </a:r>
            <a:r>
              <a:rPr lang="tr-TR" sz="1200" dirty="0" err="1"/>
              <a:t>enough</a:t>
            </a:r>
            <a:r>
              <a:rPr lang="tr-TR" sz="1200" dirty="0"/>
              <a:t>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notice</a:t>
            </a:r>
            <a:r>
              <a:rPr lang="tr-TR" sz="1200" dirty="0"/>
              <a:t> </a:t>
            </a:r>
            <a:r>
              <a:rPr lang="tr-TR" sz="1200" dirty="0" err="1"/>
              <a:t>datasets</a:t>
            </a:r>
            <a:r>
              <a:rPr lang="tr-TR" sz="1200" dirty="0"/>
              <a:t> are </a:t>
            </a:r>
            <a:r>
              <a:rPr lang="tr-TR" sz="1200" dirty="0" err="1"/>
              <a:t>too</a:t>
            </a:r>
            <a:r>
              <a:rPr lang="tr-TR" sz="1200" dirty="0"/>
              <a:t> </a:t>
            </a:r>
            <a:r>
              <a:rPr lang="tr-TR" sz="1200" dirty="0" err="1"/>
              <a:t>small</a:t>
            </a:r>
            <a:r>
              <a:rPr lang="tr-TR" sz="1200" dirty="0"/>
              <a:t> </a:t>
            </a:r>
            <a:r>
              <a:rPr lang="tr-TR" sz="1200" dirty="0" err="1"/>
              <a:t>for</a:t>
            </a:r>
            <a:r>
              <a:rPr lang="tr-TR" sz="1200" dirty="0"/>
              <a:t> </a:t>
            </a:r>
            <a:r>
              <a:rPr lang="tr-TR" sz="1200" dirty="0" err="1"/>
              <a:t>such</a:t>
            </a:r>
            <a:r>
              <a:rPr lang="tr-TR" sz="1200" dirty="0"/>
              <a:t> a </a:t>
            </a:r>
            <a:r>
              <a:rPr lang="tr-TR" sz="1200" dirty="0" err="1"/>
              <a:t>complicated</a:t>
            </a:r>
            <a:r>
              <a:rPr lang="tr-TR" sz="1200" dirty="0"/>
              <a:t> NLP </a:t>
            </a:r>
            <a:r>
              <a:rPr lang="tr-TR" sz="1200" dirty="0" err="1"/>
              <a:t>task</a:t>
            </a:r>
            <a:r>
              <a:rPr lang="tr-TR" sz="12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tr-TR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Combine the prepared datasets with the datasets available on the internet</a:t>
            </a:r>
            <a:r>
              <a:rPr lang="tr-TR" sz="1200" dirty="0"/>
              <a:t> [2]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151597" y="14795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Prepare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Datasets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963981" y="2052389"/>
            <a:ext cx="1821000" cy="234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 err="1"/>
              <a:t>Crawl</a:t>
            </a:r>
            <a:r>
              <a:rPr lang="tr-TR" sz="1200" dirty="0"/>
              <a:t> </a:t>
            </a:r>
            <a:r>
              <a:rPr lang="tr-TR" sz="1200" dirty="0" err="1"/>
              <a:t>the</a:t>
            </a:r>
            <a:r>
              <a:rPr lang="tr-TR" sz="1200" dirty="0"/>
              <a:t> </a:t>
            </a:r>
            <a:r>
              <a:rPr lang="tr-TR" sz="1200" dirty="0" err="1"/>
              <a:t>forms</a:t>
            </a:r>
            <a:r>
              <a:rPr lang="tr-TR" sz="1200" dirty="0"/>
              <a:t>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collect</a:t>
            </a:r>
            <a:r>
              <a:rPr lang="tr-TR" sz="1200" dirty="0"/>
              <a:t> </a:t>
            </a:r>
            <a:r>
              <a:rPr lang="tr-TR" sz="1200" dirty="0" err="1"/>
              <a:t>their</a:t>
            </a:r>
            <a:r>
              <a:rPr lang="tr-TR" sz="1200" dirty="0"/>
              <a:t> ID’S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/>
              <a:t>Using </a:t>
            </a:r>
            <a:r>
              <a:rPr lang="tr-TR" sz="1200" dirty="0" err="1"/>
              <a:t>ID’s</a:t>
            </a:r>
            <a:r>
              <a:rPr lang="tr-TR" sz="1200" dirty="0"/>
              <a:t>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Jotform</a:t>
            </a:r>
            <a:r>
              <a:rPr lang="tr-TR" sz="1200" dirty="0"/>
              <a:t> API,  </a:t>
            </a:r>
            <a:r>
              <a:rPr lang="tr-TR" sz="1200" dirty="0" err="1"/>
              <a:t>extract</a:t>
            </a:r>
            <a:r>
              <a:rPr lang="tr-TR" sz="1200" dirty="0"/>
              <a:t> </a:t>
            </a:r>
            <a:r>
              <a:rPr lang="tr-TR" sz="1200" dirty="0" err="1"/>
              <a:t>texts</a:t>
            </a:r>
            <a:r>
              <a:rPr lang="tr-TR" sz="1200" dirty="0"/>
              <a:t> </a:t>
            </a:r>
            <a:r>
              <a:rPr lang="tr-TR" sz="1200" dirty="0" err="1"/>
              <a:t>from</a:t>
            </a:r>
            <a:r>
              <a:rPr lang="tr-TR" sz="1200" dirty="0"/>
              <a:t> </a:t>
            </a:r>
            <a:r>
              <a:rPr lang="tr-TR" sz="1200" dirty="0" err="1"/>
              <a:t>forms</a:t>
            </a:r>
            <a:endParaRPr lang="tr-TR" sz="120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 err="1"/>
              <a:t>Generate</a:t>
            </a:r>
            <a:r>
              <a:rPr lang="tr-TR" sz="1200" dirty="0"/>
              <a:t> a </a:t>
            </a:r>
            <a:r>
              <a:rPr lang="tr-TR" sz="1200" dirty="0" err="1"/>
              <a:t>dataset</a:t>
            </a:r>
            <a:r>
              <a:rPr lang="tr-TR" sz="1200" dirty="0"/>
              <a:t> </a:t>
            </a:r>
            <a:r>
              <a:rPr lang="tr-TR" sz="1200" dirty="0" err="1"/>
              <a:t>for</a:t>
            </a:r>
            <a:r>
              <a:rPr lang="tr-TR" sz="1200" dirty="0"/>
              <a:t> </a:t>
            </a:r>
            <a:r>
              <a:rPr lang="tr-TR" sz="1200" dirty="0" err="1"/>
              <a:t>each</a:t>
            </a:r>
            <a:r>
              <a:rPr lang="tr-TR" sz="1200" dirty="0"/>
              <a:t> </a:t>
            </a:r>
            <a:r>
              <a:rPr lang="tr-TR" sz="1200" dirty="0" err="1"/>
              <a:t>language</a:t>
            </a:r>
            <a:endParaRPr sz="12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3943353" y="162111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Compose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 Model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3859925" y="1986776"/>
            <a:ext cx="1821000" cy="252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/>
              <a:t>By </a:t>
            </a:r>
            <a:r>
              <a:rPr lang="tr-TR" sz="1200" dirty="0" err="1"/>
              <a:t>using</a:t>
            </a:r>
            <a:r>
              <a:rPr lang="tr-TR" sz="1200" dirty="0"/>
              <a:t> </a:t>
            </a:r>
            <a:r>
              <a:rPr lang="tr-TR" sz="1200" dirty="0" err="1"/>
              <a:t>Reccurent</a:t>
            </a:r>
            <a:r>
              <a:rPr lang="tr-TR" sz="1200" dirty="0"/>
              <a:t> </a:t>
            </a:r>
            <a:r>
              <a:rPr lang="tr-TR" sz="1200" dirty="0" err="1"/>
              <a:t>Neural</a:t>
            </a:r>
            <a:r>
              <a:rPr lang="tr-TR" sz="1200" dirty="0"/>
              <a:t> Networks </a:t>
            </a:r>
            <a:r>
              <a:rPr lang="tr-TR" sz="1200" dirty="0" err="1"/>
              <a:t>and</a:t>
            </a:r>
            <a:r>
              <a:rPr lang="tr-TR" sz="1200" dirty="0"/>
              <a:t> </a:t>
            </a:r>
            <a:r>
              <a:rPr lang="tr-TR" sz="1200" dirty="0" err="1"/>
              <a:t>attention</a:t>
            </a:r>
            <a:r>
              <a:rPr lang="tr-TR" sz="1200" dirty="0"/>
              <a:t> </a:t>
            </a:r>
            <a:r>
              <a:rPr lang="tr-TR" sz="1200" dirty="0" err="1"/>
              <a:t>mechanism</a:t>
            </a:r>
            <a:r>
              <a:rPr lang="tr-TR" sz="1200" dirty="0"/>
              <a:t>, </a:t>
            </a:r>
            <a:r>
              <a:rPr lang="tr-TR" sz="1200" dirty="0" err="1"/>
              <a:t>compose</a:t>
            </a:r>
            <a:r>
              <a:rPr lang="tr-TR" sz="1200" dirty="0"/>
              <a:t> </a:t>
            </a:r>
            <a:r>
              <a:rPr lang="tr-TR" sz="1200" dirty="0" err="1"/>
              <a:t>the</a:t>
            </a:r>
            <a:r>
              <a:rPr lang="tr-TR" sz="1200" dirty="0"/>
              <a:t> Machine Learning Model </a:t>
            </a:r>
            <a:r>
              <a:rPr lang="tr-TR" sz="1200" dirty="0" err="1"/>
              <a:t>to</a:t>
            </a:r>
            <a:r>
              <a:rPr lang="tr-TR" sz="1200" dirty="0"/>
              <a:t> </a:t>
            </a:r>
            <a:r>
              <a:rPr lang="tr-TR" sz="1200" dirty="0" err="1"/>
              <a:t>handle</a:t>
            </a:r>
            <a:r>
              <a:rPr lang="tr-TR" sz="1200" dirty="0"/>
              <a:t> </a:t>
            </a:r>
            <a:r>
              <a:rPr lang="tr-TR" sz="1200" dirty="0" err="1"/>
              <a:t>language</a:t>
            </a:r>
            <a:r>
              <a:rPr lang="tr-TR" sz="1200" dirty="0"/>
              <a:t> </a:t>
            </a:r>
            <a:r>
              <a:rPr lang="tr-TR" sz="1200" dirty="0" err="1"/>
              <a:t>translation</a:t>
            </a:r>
            <a:r>
              <a:rPr lang="tr-TR" sz="1200" dirty="0"/>
              <a:t> </a:t>
            </a:r>
            <a:r>
              <a:rPr lang="tr-TR" sz="1200" dirty="0" err="1"/>
              <a:t>task</a:t>
            </a:r>
            <a:r>
              <a:rPr lang="tr-TR" sz="1200" dirty="0"/>
              <a:t> [1].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200" dirty="0"/>
              <a:t>Test </a:t>
            </a:r>
            <a:r>
              <a:rPr lang="tr-TR" sz="1200" dirty="0" err="1"/>
              <a:t>the</a:t>
            </a:r>
            <a:r>
              <a:rPr lang="tr-TR" sz="1200" dirty="0"/>
              <a:t> model</a:t>
            </a:r>
            <a:endParaRPr sz="1200" dirty="0"/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4E0CC3C2-039C-43EA-B785-20EF32F03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42;p40">
            <a:extLst>
              <a:ext uri="{FF2B5EF4-FFF2-40B4-BE49-F238E27FC236}">
                <a16:creationId xmlns:a16="http://schemas.microsoft.com/office/drawing/2014/main" id="{AB7D5729-C20E-43F6-9961-4CA68A0233FA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15752" y="63240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43;p40">
            <a:extLst>
              <a:ext uri="{FF2B5EF4-FFF2-40B4-BE49-F238E27FC236}">
                <a16:creationId xmlns:a16="http://schemas.microsoft.com/office/drawing/2014/main" id="{ABC1389F-4022-46A2-B0B7-E0A3D7918295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977333" y="2012900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48;p40">
            <a:extLst>
              <a:ext uri="{FF2B5EF4-FFF2-40B4-BE49-F238E27FC236}">
                <a16:creationId xmlns:a16="http://schemas.microsoft.com/office/drawing/2014/main" id="{8A684D29-6E26-46FA-8BBE-2860D0E1E202}"/>
              </a:ext>
            </a:extLst>
          </p:cNvPr>
          <p:cNvSpPr txBox="1">
            <a:spLocks/>
          </p:cNvSpPr>
          <p:nvPr/>
        </p:nvSpPr>
        <p:spPr>
          <a:xfrm>
            <a:off x="4880020" y="208519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" dirty="0"/>
              <a:t>05</a:t>
            </a:r>
          </a:p>
        </p:txBody>
      </p:sp>
      <p:sp>
        <p:nvSpPr>
          <p:cNvPr id="8" name="Google Shape;2151;p40">
            <a:extLst>
              <a:ext uri="{FF2B5EF4-FFF2-40B4-BE49-F238E27FC236}">
                <a16:creationId xmlns:a16="http://schemas.microsoft.com/office/drawing/2014/main" id="{8B84EEB9-5D6A-42B0-8673-E0AAD4640D5C}"/>
              </a:ext>
            </a:extLst>
          </p:cNvPr>
          <p:cNvSpPr txBox="1">
            <a:spLocks/>
          </p:cNvSpPr>
          <p:nvPr/>
        </p:nvSpPr>
        <p:spPr>
          <a:xfrm>
            <a:off x="518439" y="76300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dk2"/>
                </a:solidFill>
                <a:latin typeface="Overpass Black"/>
                <a:sym typeface="Overpass Black"/>
              </a:rPr>
              <a:t>04</a:t>
            </a:r>
          </a:p>
        </p:txBody>
      </p:sp>
      <p:sp>
        <p:nvSpPr>
          <p:cNvPr id="9" name="Google Shape;2160;p40">
            <a:extLst>
              <a:ext uri="{FF2B5EF4-FFF2-40B4-BE49-F238E27FC236}">
                <a16:creationId xmlns:a16="http://schemas.microsoft.com/office/drawing/2014/main" id="{50BF1666-38A7-49A9-957B-37534AB8F1A3}"/>
              </a:ext>
            </a:extLst>
          </p:cNvPr>
          <p:cNvSpPr txBox="1">
            <a:spLocks/>
          </p:cNvSpPr>
          <p:nvPr/>
        </p:nvSpPr>
        <p:spPr>
          <a:xfrm>
            <a:off x="1457926" y="69846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200"/>
            </a:pPr>
            <a:r>
              <a:rPr lang="tr-TR" sz="1600" dirty="0">
                <a:solidFill>
                  <a:schemeClr val="dk2"/>
                </a:solidFill>
                <a:latin typeface="Overpass Black"/>
                <a:sym typeface="Overpass Black"/>
              </a:rPr>
              <a:t>Train NN Model</a:t>
            </a:r>
          </a:p>
        </p:txBody>
      </p:sp>
      <p:sp>
        <p:nvSpPr>
          <p:cNvPr id="10" name="Google Shape;2154;p40">
            <a:extLst>
              <a:ext uri="{FF2B5EF4-FFF2-40B4-BE49-F238E27FC236}">
                <a16:creationId xmlns:a16="http://schemas.microsoft.com/office/drawing/2014/main" id="{88089DA4-4E84-45D7-8474-40F9810B5992}"/>
              </a:ext>
            </a:extLst>
          </p:cNvPr>
          <p:cNvSpPr txBox="1">
            <a:spLocks/>
          </p:cNvSpPr>
          <p:nvPr/>
        </p:nvSpPr>
        <p:spPr>
          <a:xfrm>
            <a:off x="5819507" y="230072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1600" dirty="0">
                <a:solidFill>
                  <a:schemeClr val="dk2"/>
                </a:solidFill>
                <a:latin typeface="Overpass Black"/>
              </a:rPr>
              <a:t>Design a User </a:t>
            </a:r>
            <a:r>
              <a:rPr lang="tr-TR" sz="1600" dirty="0" err="1">
                <a:solidFill>
                  <a:schemeClr val="dk2"/>
                </a:solidFill>
                <a:latin typeface="Overpass Black"/>
              </a:rPr>
              <a:t>Interface</a:t>
            </a:r>
            <a:endParaRPr lang="tr-TR" sz="1600" dirty="0">
              <a:solidFill>
                <a:schemeClr val="dk2"/>
              </a:solidFill>
              <a:latin typeface="Overpass Black"/>
            </a:endParaRPr>
          </a:p>
        </p:txBody>
      </p:sp>
      <p:sp>
        <p:nvSpPr>
          <p:cNvPr id="11" name="Google Shape;2161;p40">
            <a:extLst>
              <a:ext uri="{FF2B5EF4-FFF2-40B4-BE49-F238E27FC236}">
                <a16:creationId xmlns:a16="http://schemas.microsoft.com/office/drawing/2014/main" id="{6D6FA7C7-CA8C-4D71-8B36-818C9E6B2337}"/>
              </a:ext>
            </a:extLst>
          </p:cNvPr>
          <p:cNvSpPr txBox="1">
            <a:spLocks/>
          </p:cNvSpPr>
          <p:nvPr/>
        </p:nvSpPr>
        <p:spPr>
          <a:xfrm>
            <a:off x="1297656" y="1208232"/>
            <a:ext cx="2199513" cy="23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model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datasets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14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language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Validate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test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Obtain 14 models in total.</a:t>
            </a:r>
            <a:endParaRPr lang="tr-TR"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Each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model can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translate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language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‘x’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English</a:t>
            </a:r>
          </a:p>
          <a:p>
            <a:endParaRPr lang="en-US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5736C162-4E8E-4D02-BE7D-610BABAC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  <p:sp>
        <p:nvSpPr>
          <p:cNvPr id="17" name="Google Shape;2161;p40">
            <a:extLst>
              <a:ext uri="{FF2B5EF4-FFF2-40B4-BE49-F238E27FC236}">
                <a16:creationId xmlns:a16="http://schemas.microsoft.com/office/drawing/2014/main" id="{1C7A4BF9-09F8-43E8-BAFD-291D7195D500}"/>
              </a:ext>
            </a:extLst>
          </p:cNvPr>
          <p:cNvSpPr txBox="1">
            <a:spLocks/>
          </p:cNvSpPr>
          <p:nvPr/>
        </p:nvSpPr>
        <p:spPr>
          <a:xfrm>
            <a:off x="5375676" y="2750724"/>
            <a:ext cx="2199513" cy="23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Design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implement an User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Interface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Language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Translation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r-TR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Tool</a:t>
            </a:r>
            <a:r>
              <a:rPr lang="tr-TR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3551128" y="121583"/>
            <a:ext cx="1287003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Model</a:t>
            </a:r>
            <a:endParaRPr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3F34349-5A3E-4C92-91F8-2A4DD8E6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  <p:pic>
        <p:nvPicPr>
          <p:cNvPr id="4098" name="Picture 2" descr="attention mechanism">
            <a:extLst>
              <a:ext uri="{FF2B5EF4-FFF2-40B4-BE49-F238E27FC236}">
                <a16:creationId xmlns:a16="http://schemas.microsoft.com/office/drawing/2014/main" id="{0066E047-3603-423B-8492-6496337C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" y="1308837"/>
            <a:ext cx="3097050" cy="229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ttention equation 1">
            <a:extLst>
              <a:ext uri="{FF2B5EF4-FFF2-40B4-BE49-F238E27FC236}">
                <a16:creationId xmlns:a16="http://schemas.microsoft.com/office/drawing/2014/main" id="{B604341F-946A-42DA-88F5-47CB940F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79" y="1515678"/>
            <a:ext cx="4073574" cy="4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ttention equation 2">
            <a:extLst>
              <a:ext uri="{FF2B5EF4-FFF2-40B4-BE49-F238E27FC236}">
                <a16:creationId xmlns:a16="http://schemas.microsoft.com/office/drawing/2014/main" id="{9C0D490A-8CF3-4E27-B2B8-4FF73196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11" y="2054339"/>
            <a:ext cx="4121342" cy="3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ttention equation 4">
            <a:extLst>
              <a:ext uri="{FF2B5EF4-FFF2-40B4-BE49-F238E27FC236}">
                <a16:creationId xmlns:a16="http://schemas.microsoft.com/office/drawing/2014/main" id="{4ADABE3B-91FE-4C12-8BFB-80F87E63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35" y="2761402"/>
            <a:ext cx="4121342" cy="4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ttention equation 3">
            <a:extLst>
              <a:ext uri="{FF2B5EF4-FFF2-40B4-BE49-F238E27FC236}">
                <a16:creationId xmlns:a16="http://schemas.microsoft.com/office/drawing/2014/main" id="{6DB0CC44-F2AD-4C5F-975E-3F472C34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80" y="2457442"/>
            <a:ext cx="4025673" cy="19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2630C5B-95D4-4F15-88E4-DBE1FBCB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79" y="880194"/>
            <a:ext cx="6755642" cy="338311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07F14BD-778E-4B99-AD84-F6D9DDF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327A12D-5E29-4B9C-BAA2-8C482523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71" y="967700"/>
            <a:ext cx="6359857" cy="320809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927D0B3-A39E-4257-9635-12D671F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09180E2-50DF-49E8-AE7C-3DB9FEFB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94" y="1162017"/>
            <a:ext cx="8004412" cy="28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2173;p41">
            <a:extLst>
              <a:ext uri="{FF2B5EF4-FFF2-40B4-BE49-F238E27FC236}">
                <a16:creationId xmlns:a16="http://schemas.microsoft.com/office/drawing/2014/main" id="{B8CFC589-2E30-4909-91F7-AA0D680772E2}"/>
              </a:ext>
            </a:extLst>
          </p:cNvPr>
          <p:cNvSpPr txBox="1">
            <a:spLocks/>
          </p:cNvSpPr>
          <p:nvPr/>
        </p:nvSpPr>
        <p:spPr>
          <a:xfrm>
            <a:off x="3557953" y="176174"/>
            <a:ext cx="1696436" cy="97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tr-TR" sz="3200" dirty="0" err="1"/>
              <a:t>Results</a:t>
            </a:r>
            <a:endParaRPr lang="tr-TR" sz="32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7792764-5DFA-4A84-A2BF-D1EF7EFD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6064"/>
            <a:ext cx="2663588" cy="66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5987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389</Words>
  <Application>Microsoft Office PowerPoint</Application>
  <PresentationFormat>Ekran Gösterisi (16:9)</PresentationFormat>
  <Paragraphs>53</Paragraphs>
  <Slides>13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Museo 700</vt:lpstr>
      <vt:lpstr>Overpass Black</vt:lpstr>
      <vt:lpstr>Arial</vt:lpstr>
      <vt:lpstr>Fira Sans Extra Condensed Medium</vt:lpstr>
      <vt:lpstr>Open Sans</vt:lpstr>
      <vt:lpstr>Aqua Marketing Plan by Slidego</vt:lpstr>
      <vt:lpstr>Neural Machine Translation Tool</vt:lpstr>
      <vt:lpstr>Project Definition</vt:lpstr>
      <vt:lpstr>Steps of a Data Science Project</vt:lpstr>
      <vt:lpstr>Steps of My Project</vt:lpstr>
      <vt:lpstr>PowerPoint Sunusu</vt:lpstr>
      <vt:lpstr>Model</vt:lpstr>
      <vt:lpstr>PowerPoint Sunusu</vt:lpstr>
      <vt:lpstr>PowerPoint Sunusu</vt:lpstr>
      <vt:lpstr>PowerPoint Sunusu</vt:lpstr>
      <vt:lpstr>Funny Blunders</vt:lpstr>
      <vt:lpstr>References</vt:lpstr>
      <vt:lpstr>PowerPoint Sunusu</vt:lpstr>
      <vt:lpstr>Thank You Jotformers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 Tool</dc:title>
  <dc:creator>asus</dc:creator>
  <cp:lastModifiedBy>Oğuz Kaan İmamoğlu</cp:lastModifiedBy>
  <cp:revision>14</cp:revision>
  <dcterms:modified xsi:type="dcterms:W3CDTF">2021-07-07T11:13:48Z</dcterms:modified>
</cp:coreProperties>
</file>